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5" r:id="rId3"/>
    <p:sldId id="261" r:id="rId4"/>
    <p:sldId id="262" r:id="rId5"/>
    <p:sldId id="276" r:id="rId6"/>
    <p:sldId id="277" r:id="rId7"/>
    <p:sldId id="264" r:id="rId8"/>
    <p:sldId id="278" r:id="rId9"/>
    <p:sldId id="279" r:id="rId10"/>
    <p:sldId id="272" r:id="rId11"/>
    <p:sldId id="281" r:id="rId12"/>
    <p:sldId id="282" r:id="rId13"/>
    <p:sldId id="280" r:id="rId14"/>
    <p:sldId id="28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6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hyperlink" Target="http://3.bp.blogspot.com/-3p4_ny24mCY/UIZkwablNGI/AAAAAAAAANw/vmPo52rLzDA/s1600/sly-stallone-kids.jpg" TargetMode="External"/><Relationship Id="rId7" Type="http://schemas.openxmlformats.org/officeDocument/2006/relationships/image" Target="../media/image15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1"/>
            <a:ext cx="8689976" cy="1117599"/>
          </a:xfrm>
        </p:spPr>
        <p:txBody>
          <a:bodyPr>
            <a:normAutofit fontScale="90000"/>
          </a:bodyPr>
          <a:lstStyle/>
          <a:p>
            <a:r>
              <a:rPr lang="uk-UA" sz="8000" b="1" dirty="0" smtClean="0">
                <a:solidFill>
                  <a:srgbClr val="002060"/>
                </a:solidFill>
              </a:rPr>
              <a:t>Аутизм не вирок</a:t>
            </a:r>
            <a:endParaRPr lang="ru-RU" sz="80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1360" y="1117601"/>
            <a:ext cx="8449628" cy="1056640"/>
          </a:xfrm>
        </p:spPr>
        <p:txBody>
          <a:bodyPr>
            <a:noAutofit/>
          </a:bodyPr>
          <a:lstStyle/>
          <a:p>
            <a:r>
              <a:rPr lang="uk-UA" sz="5400" b="1" i="1" dirty="0" smtClean="0">
                <a:solidFill>
                  <a:srgbClr val="0070C0"/>
                </a:solidFill>
              </a:rPr>
              <a:t>Діти дощу</a:t>
            </a:r>
            <a:endParaRPr lang="ru-RU" sz="5400" b="1" i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440" y="2966720"/>
            <a:ext cx="8798560" cy="389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7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878"/>
          <a:stretch/>
        </p:blipFill>
        <p:spPr>
          <a:xfrm>
            <a:off x="1287866" y="69011"/>
            <a:ext cx="9038971" cy="652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1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400" y="1971040"/>
            <a:ext cx="10871827" cy="243654"/>
          </a:xfrm>
        </p:spPr>
        <p:txBody>
          <a:bodyPr>
            <a:noAutofit/>
          </a:bodyPr>
          <a:lstStyle/>
          <a:p>
            <a:pPr algn="l"/>
            <a:r>
              <a:rPr lang="uk-UA" sz="4400" b="1" i="1" dirty="0" smtClean="0">
                <a:solidFill>
                  <a:srgbClr val="002060"/>
                </a:solidFill>
              </a:rPr>
              <a:t>Аутизм – важкий психічний розлад, крайня форма самоізоляції. Виражається у відході контактів з дійсністю, бідністю вираження емоцій.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361" y="3271521"/>
            <a:ext cx="5628640" cy="3586480"/>
          </a:xfrm>
        </p:spPr>
      </p:pic>
      <p:sp>
        <p:nvSpPr>
          <p:cNvPr id="3" name="AutoShape 2" descr="PPT - «2 квітня - Всесвітній день розповсюдження інформації пр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727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415520" cy="6858000"/>
          </a:xfrm>
        </p:spPr>
      </p:pic>
    </p:spTree>
    <p:extLst>
      <p:ext uri="{BB962C8B-B14F-4D97-AF65-F5344CB8AC3E}">
        <p14:creationId xmlns:p14="http://schemas.microsoft.com/office/powerpoint/2010/main" val="341801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49" y="0"/>
            <a:ext cx="12045351" cy="2143116"/>
          </a:xfrm>
        </p:spPr>
        <p:txBody>
          <a:bodyPr>
            <a:noAutofit/>
          </a:bodyPr>
          <a:lstStyle/>
          <a:p>
            <a:pPr algn="ctr"/>
            <a:r>
              <a:rPr lang="uk-UA" sz="6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Напрямки роботи педагогів</a:t>
            </a:r>
            <a:endParaRPr lang="ru-RU" sz="6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77482" y="1869038"/>
            <a:ext cx="11783683" cy="31256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допомогти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дитині адаптуватися до нового соціального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виробити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навички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навчити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новим способам взаємодії з іншими дітьми,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дорослими 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розвинути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вміння помічати і реагувати на зовнішні зміни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скоригувати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негативні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протестні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реакції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часто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супроводжують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їх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підвищення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 життя та функціональної незалежності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аутиста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188315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7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2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2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7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2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7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2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7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8200"/>
                            </p:stCondLst>
                            <p:childTnLst>
                              <p:par>
                                <p:cTn id="4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7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utism_moms_causes-300x2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56489" y="4638593"/>
            <a:ext cx="2857500" cy="21431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115328" cy="1143000"/>
          </a:xfrm>
        </p:spPr>
        <p:txBody>
          <a:bodyPr>
            <a:noAutofit/>
          </a:bodyPr>
          <a:lstStyle/>
          <a:p>
            <a:pPr algn="ctr"/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принципи структурованого навчання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224287" y="1571612"/>
            <a:ext cx="10015268" cy="487375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lvl="0"/>
            <a:r>
              <a:rPr lang="uk-UA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 будуються, виходячи з інтересів дитини</a:t>
            </a:r>
            <a:endParaRPr lang="ru-RU" sz="24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Послідовність у своїх діях</a:t>
            </a:r>
            <a:endParaRPr lang="ru-RU" sz="24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Будь-яке завдання, прохання чи гра потребують завершення, що вимагає строгості в діях дорослого</a:t>
            </a:r>
            <a:endParaRPr lang="ru-RU" sz="24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простого до складного</a:t>
            </a:r>
            <a:endParaRPr lang="ru-RU" sz="24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Багаторазове повторення</a:t>
            </a:r>
            <a:endParaRPr lang="ru-RU" sz="24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наочності в навчанні з подальшим перенесенням </a:t>
            </a:r>
            <a:endParaRPr lang="uk-UA" sz="2400" b="1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зорового </a:t>
            </a:r>
            <a:r>
              <a:rPr lang="uk-UA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образу (сприйняття) в словесну форму (слухове сприйняття) </a:t>
            </a:r>
            <a:endParaRPr lang="ru-RU" sz="24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6434951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53885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187196"/>
            <a:ext cx="10364451" cy="1596177"/>
          </a:xfrm>
        </p:spPr>
        <p:txBody>
          <a:bodyPr>
            <a:normAutofit/>
          </a:bodyPr>
          <a:lstStyle/>
          <a:p>
            <a:r>
              <a:rPr lang="uk-UA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Тріада </a:t>
            </a:r>
            <a:r>
              <a:rPr lang="uk-UA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endParaRPr lang="ru-RU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46649" y="1646237"/>
            <a:ext cx="10064151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якісне погіршення в сфері соціальної взаємодії;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якісне погіршення в сфері вербальної і невербальної комунікації і в сфері уяви;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вкрай обмежений репертуар видів активності і інтересів.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92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28893" y="3907766"/>
            <a:ext cx="1608890" cy="279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93251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Місце для зображення 15" descr="0_236de_ac547a2f_XL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-2271" b="13889"/>
          <a:stretch>
            <a:fillRect/>
          </a:stretch>
        </p:blipFill>
        <p:spPr>
          <a:xfrm>
            <a:off x="6167438" y="4820663"/>
            <a:ext cx="1928826" cy="1704764"/>
          </a:xfrm>
        </p:spPr>
      </p:pic>
      <p:sp>
        <p:nvSpPr>
          <p:cNvPr id="17" name="Заголовок 12"/>
          <p:cNvSpPr txBox="1">
            <a:spLocks/>
          </p:cNvSpPr>
          <p:nvPr/>
        </p:nvSpPr>
        <p:spPr>
          <a:xfrm>
            <a:off x="3881422" y="6143644"/>
            <a:ext cx="2071702" cy="4286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uk-UA" sz="2000" b="1" dirty="0" err="1">
                <a:latin typeface="+mj-lt"/>
                <a:ea typeface="+mj-ea"/>
                <a:cs typeface="+mj-cs"/>
              </a:rPr>
              <a:t>Вінсент</a:t>
            </a:r>
            <a:r>
              <a:rPr lang="uk-UA" sz="2000" b="1" dirty="0">
                <a:latin typeface="+mj-lt"/>
                <a:ea typeface="+mj-ea"/>
                <a:cs typeface="+mj-cs"/>
              </a:rPr>
              <a:t> Ван </a:t>
            </a:r>
            <a:r>
              <a:rPr lang="uk-UA" sz="2000" b="1" dirty="0" err="1">
                <a:latin typeface="+mj-lt"/>
                <a:ea typeface="+mj-ea"/>
                <a:cs typeface="+mj-cs"/>
              </a:rPr>
              <a:t>Гог</a:t>
            </a:r>
            <a:endParaRPr lang="ru-RU" sz="2000" b="1" dirty="0">
              <a:latin typeface="+mj-lt"/>
              <a:ea typeface="+mj-ea"/>
              <a:cs typeface="+mj-cs"/>
            </a:endParaRPr>
          </a:p>
        </p:txBody>
      </p:sp>
      <p:sp>
        <p:nvSpPr>
          <p:cNvPr id="18" name="Заголовок 12"/>
          <p:cNvSpPr txBox="1">
            <a:spLocks/>
          </p:cNvSpPr>
          <p:nvPr/>
        </p:nvSpPr>
        <p:spPr>
          <a:xfrm>
            <a:off x="3738546" y="2857496"/>
            <a:ext cx="2357454" cy="4381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uk-UA" sz="2000" b="1" dirty="0">
                <a:latin typeface="+mj-lt"/>
                <a:ea typeface="+mj-ea"/>
                <a:cs typeface="+mj-cs"/>
              </a:rPr>
              <a:t>Альберт Ейнштейн</a:t>
            </a:r>
            <a:endParaRPr lang="ru-RU" sz="20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19" name="Рисунок 18" descr="Сильвестр Сталлоне">
            <a:hlinkClick r:id="rId3"/>
          </p:cNvPr>
          <p:cNvPicPr/>
          <p:nvPr/>
        </p:nvPicPr>
        <p:blipFill>
          <a:blip r:embed="rId4" cstate="print"/>
          <a:srcRect t="7032" r="29245" b="15624"/>
          <a:stretch>
            <a:fillRect/>
          </a:stretch>
        </p:blipFill>
        <p:spPr bwMode="auto">
          <a:xfrm>
            <a:off x="8810644" y="142852"/>
            <a:ext cx="157163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Люди дождя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60" y="357166"/>
            <a:ext cx="1909764" cy="250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image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67438" y="0"/>
            <a:ext cx="1928816" cy="1785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Заголовок 12"/>
          <p:cNvSpPr txBox="1">
            <a:spLocks/>
          </p:cNvSpPr>
          <p:nvPr/>
        </p:nvSpPr>
        <p:spPr>
          <a:xfrm>
            <a:off x="8810644" y="5857892"/>
            <a:ext cx="1643074" cy="4381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uk-UA" sz="2000" b="1" dirty="0" err="1">
                <a:latin typeface="+mj-lt"/>
                <a:ea typeface="+mj-ea"/>
                <a:cs typeface="+mj-cs"/>
              </a:rPr>
              <a:t>Вуді</a:t>
            </a:r>
            <a:r>
              <a:rPr lang="uk-UA" sz="2000" b="1" dirty="0">
                <a:latin typeface="+mj-lt"/>
                <a:ea typeface="+mj-ea"/>
                <a:cs typeface="+mj-cs"/>
              </a:rPr>
              <a:t> </a:t>
            </a:r>
            <a:r>
              <a:rPr lang="uk-UA" sz="2000" b="1" dirty="0" err="1">
                <a:latin typeface="+mj-lt"/>
                <a:ea typeface="+mj-ea"/>
                <a:cs typeface="+mj-cs"/>
              </a:rPr>
              <a:t>Аллен</a:t>
            </a:r>
            <a:endParaRPr lang="ru-RU" sz="2000" b="1" dirty="0">
              <a:latin typeface="+mj-lt"/>
              <a:ea typeface="+mj-ea"/>
              <a:cs typeface="+mj-cs"/>
            </a:endParaRPr>
          </a:p>
        </p:txBody>
      </p:sp>
      <p:sp>
        <p:nvSpPr>
          <p:cNvPr id="23" name="Заголовок 12"/>
          <p:cNvSpPr txBox="1">
            <a:spLocks/>
          </p:cNvSpPr>
          <p:nvPr/>
        </p:nvSpPr>
        <p:spPr>
          <a:xfrm>
            <a:off x="6024562" y="1785926"/>
            <a:ext cx="2143140" cy="4381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uk-UA" sz="2000" b="1" dirty="0">
                <a:latin typeface="+mj-lt"/>
                <a:ea typeface="+mj-ea"/>
                <a:cs typeface="+mj-cs"/>
              </a:rPr>
              <a:t>Ендрю Джексон</a:t>
            </a:r>
            <a:endParaRPr lang="ru-RU" sz="20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24" name="Рисунок 23" descr="image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10644" y="3429000"/>
            <a:ext cx="1595440" cy="2400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 descr="image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38877" y="2285992"/>
            <a:ext cx="1762129" cy="208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Заголовок 12"/>
          <p:cNvSpPr txBox="1">
            <a:spLocks/>
          </p:cNvSpPr>
          <p:nvPr/>
        </p:nvSpPr>
        <p:spPr>
          <a:xfrm>
            <a:off x="6310314" y="4357694"/>
            <a:ext cx="1643074" cy="4381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uk-UA" sz="2000" b="1" dirty="0">
                <a:latin typeface="+mj-lt"/>
                <a:ea typeface="+mj-ea"/>
                <a:cs typeface="+mj-cs"/>
              </a:rPr>
              <a:t>Боб </a:t>
            </a:r>
            <a:r>
              <a:rPr lang="uk-UA" sz="2000" b="1" dirty="0" err="1">
                <a:latin typeface="+mj-lt"/>
                <a:ea typeface="+mj-ea"/>
                <a:cs typeface="+mj-cs"/>
              </a:rPr>
              <a:t>Ділан</a:t>
            </a:r>
            <a:endParaRPr lang="ru-RU" sz="20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27" name="Рисунок 26" descr="image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1738282" y="3143249"/>
            <a:ext cx="19050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Заголовок 12"/>
          <p:cNvSpPr txBox="1">
            <a:spLocks/>
          </p:cNvSpPr>
          <p:nvPr/>
        </p:nvSpPr>
        <p:spPr>
          <a:xfrm>
            <a:off x="1738282" y="5715016"/>
            <a:ext cx="1928826" cy="4381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uk-UA" sz="2000" b="1" dirty="0" err="1">
                <a:latin typeface="+mj-lt"/>
                <a:ea typeface="+mj-ea"/>
                <a:cs typeface="+mj-cs"/>
              </a:rPr>
              <a:t>Енді</a:t>
            </a:r>
            <a:r>
              <a:rPr lang="uk-UA" sz="2000" b="1" dirty="0">
                <a:latin typeface="+mj-lt"/>
                <a:ea typeface="+mj-ea"/>
                <a:cs typeface="+mj-cs"/>
              </a:rPr>
              <a:t> </a:t>
            </a:r>
            <a:r>
              <a:rPr lang="uk-UA" sz="2000" b="1" dirty="0" err="1">
                <a:latin typeface="+mj-lt"/>
                <a:ea typeface="+mj-ea"/>
                <a:cs typeface="+mj-cs"/>
              </a:rPr>
              <a:t>Кауфман</a:t>
            </a:r>
            <a:endParaRPr lang="ru-RU" sz="20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30" name="Рисунок 29" descr="image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81422" y="3500438"/>
            <a:ext cx="2000264" cy="259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Заголовок 12"/>
          <p:cNvSpPr txBox="1">
            <a:spLocks/>
          </p:cNvSpPr>
          <p:nvPr/>
        </p:nvSpPr>
        <p:spPr>
          <a:xfrm>
            <a:off x="8739206" y="2643182"/>
            <a:ext cx="1643074" cy="5715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uk-UA" sz="2000" b="1" dirty="0">
                <a:latin typeface="+mj-lt"/>
                <a:ea typeface="+mj-ea"/>
                <a:cs typeface="+mj-cs"/>
              </a:rPr>
              <a:t>Сильвестр Сталлоне </a:t>
            </a:r>
            <a:endParaRPr lang="ru-RU" sz="20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32" name="Рисунок 31" descr="image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38282" y="214290"/>
            <a:ext cx="185738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Заголовок 12"/>
          <p:cNvSpPr txBox="1">
            <a:spLocks/>
          </p:cNvSpPr>
          <p:nvPr/>
        </p:nvSpPr>
        <p:spPr>
          <a:xfrm>
            <a:off x="1666844" y="2500306"/>
            <a:ext cx="1928826" cy="4381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uk-UA" sz="2000" b="1" dirty="0" err="1">
                <a:latin typeface="+mj-lt"/>
                <a:ea typeface="+mj-ea"/>
                <a:cs typeface="+mj-cs"/>
              </a:rPr>
              <a:t>Кортні</a:t>
            </a:r>
            <a:r>
              <a:rPr lang="uk-UA" sz="2000" b="1" dirty="0">
                <a:latin typeface="+mj-lt"/>
                <a:ea typeface="+mj-ea"/>
                <a:cs typeface="+mj-cs"/>
              </a:rPr>
              <a:t> Лав</a:t>
            </a:r>
            <a:endParaRPr lang="ru-RU" sz="2000" b="1" dirty="0">
              <a:latin typeface="+mj-lt"/>
              <a:ea typeface="+mj-ea"/>
              <a:cs typeface="+mj-cs"/>
            </a:endParaRPr>
          </a:p>
        </p:txBody>
      </p:sp>
      <p:sp>
        <p:nvSpPr>
          <p:cNvPr id="35" name="Заголовок 12"/>
          <p:cNvSpPr txBox="1">
            <a:spLocks/>
          </p:cNvSpPr>
          <p:nvPr/>
        </p:nvSpPr>
        <p:spPr>
          <a:xfrm>
            <a:off x="6381752" y="6419860"/>
            <a:ext cx="1928826" cy="4381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uk-UA" sz="2000" b="1" dirty="0">
                <a:latin typeface="+mj-lt"/>
                <a:ea typeface="+mj-ea"/>
                <a:cs typeface="+mj-cs"/>
              </a:rPr>
              <a:t>Білл Гейтс</a:t>
            </a:r>
            <a:endParaRPr lang="ru-RU" sz="20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9157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2" grpId="0"/>
      <p:bldP spid="23" grpId="0"/>
      <p:bldP spid="26" grpId="0"/>
      <p:bldP spid="29" grpId="0"/>
      <p:bldP spid="31" grpId="0"/>
      <p:bldP spid="33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86" y="94891"/>
            <a:ext cx="5474310" cy="34242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80" y="0"/>
            <a:ext cx="5567679" cy="40030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399" y="4165600"/>
            <a:ext cx="4226559" cy="2692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67" y="3759200"/>
            <a:ext cx="4546613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9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332656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Дотримуйтесь таких правил: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20770" y="1340768"/>
            <a:ext cx="11938958" cy="52498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14350" indent="-514350">
              <a:buClr>
                <a:schemeClr val="bg2">
                  <a:lumMod val="10000"/>
                </a:schemeClr>
              </a:buClr>
              <a:buFont typeface="+mj-lt"/>
              <a:buAutoNum type="arabicPeriod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Ураховуйте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РАС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відмовитися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ігнорувати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Clr>
                <a:schemeClr val="bg2">
                  <a:lumMod val="10000"/>
                </a:schemeClr>
              </a:buClr>
              <a:buFont typeface="+mj-lt"/>
              <a:buAutoNum type="arabicPeriod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Підходьте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корекційних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коментуйте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контролюйте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голосу.</a:t>
            </a:r>
          </a:p>
          <a:p>
            <a:pPr marL="514350" indent="-514350">
              <a:buClr>
                <a:schemeClr val="bg2">
                  <a:lumMod val="10000"/>
                </a:schemeClr>
              </a:buClr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никайте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зберігайте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спокій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будь-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неадекватної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агресивної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аналізуйте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намагайтеся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прояви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повторюйте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стереотипні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сприятиме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налагодженню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дитиною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79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0551" y="517585"/>
            <a:ext cx="1138686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Aft>
                <a:spcPts val="0"/>
              </a:spcAft>
            </a:pPr>
            <a:r>
              <a:rPr lang="uk-UA" sz="6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 пам’ятати про п’ять «не»: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uk-UA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говорити голосно.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uk-UA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робити різких рухів.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uk-UA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дивитись пильно в очі дитині.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uk-UA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звертатись прямо до дитини.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uk-UA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занадто активним і нав’язливим.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52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828800" y="1554163"/>
            <a:ext cx="8686800" cy="452596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71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uoz.gov.ua/wp-content/uploads/2021/04/autyzm-providna-zastavk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323" y="96495"/>
            <a:ext cx="9671092" cy="64854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677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388</TotalTime>
  <Words>309</Words>
  <Application>Microsoft Office PowerPoint</Application>
  <PresentationFormat>Широкоэкранный</PresentationFormat>
  <Paragraphs>41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Times New Roman</vt:lpstr>
      <vt:lpstr>Tw Cen MT</vt:lpstr>
      <vt:lpstr>Капля</vt:lpstr>
      <vt:lpstr>Аутизм не вирок</vt:lpstr>
      <vt:lpstr>Презентация PowerPoint</vt:lpstr>
      <vt:lpstr>Аутизм – важкий психічний розлад, крайня форма самоізоляції. Виражається у відході контактів з дійсністю, бідністю вираження емоцій.</vt:lpstr>
      <vt:lpstr>Презентация PowerPoint</vt:lpstr>
      <vt:lpstr>Напрямки роботи педагогів</vt:lpstr>
      <vt:lpstr>Основні принципи структурованого навчання</vt:lpstr>
      <vt:lpstr>Презентация PowerPoint</vt:lpstr>
      <vt:lpstr>Тріада порушень</vt:lpstr>
      <vt:lpstr>Презентация PowerPoint</vt:lpstr>
      <vt:lpstr>Презентация PowerPoint</vt:lpstr>
      <vt:lpstr>Дотримуйтесь таких правил: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Аутизм не вирок</dc:title>
  <dc:creator>Пользователь Windows</dc:creator>
  <cp:lastModifiedBy>Комп</cp:lastModifiedBy>
  <cp:revision>20</cp:revision>
  <dcterms:created xsi:type="dcterms:W3CDTF">2019-04-14T19:05:31Z</dcterms:created>
  <dcterms:modified xsi:type="dcterms:W3CDTF">2024-03-31T21:33:13Z</dcterms:modified>
</cp:coreProperties>
</file>